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55" r:id="rId2"/>
    <p:sldId id="302" r:id="rId3"/>
    <p:sldId id="292" r:id="rId4"/>
    <p:sldId id="313" r:id="rId5"/>
    <p:sldId id="316" r:id="rId6"/>
    <p:sldId id="317" r:id="rId7"/>
    <p:sldId id="356" r:id="rId8"/>
    <p:sldId id="260" r:id="rId9"/>
    <p:sldId id="350" r:id="rId10"/>
    <p:sldId id="289" r:id="rId11"/>
    <p:sldId id="318" r:id="rId12"/>
    <p:sldId id="319" r:id="rId13"/>
    <p:sldId id="320" r:id="rId14"/>
    <p:sldId id="298" r:id="rId15"/>
    <p:sldId id="262" r:id="rId16"/>
    <p:sldId id="321" r:id="rId17"/>
    <p:sldId id="351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8" r:id="rId37"/>
    <p:sldId id="342" r:id="rId38"/>
    <p:sldId id="343" r:id="rId39"/>
    <p:sldId id="344" r:id="rId40"/>
    <p:sldId id="286" r:id="rId4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70430" autoAdjust="0"/>
  </p:normalViewPr>
  <p:slideViewPr>
    <p:cSldViewPr>
      <p:cViewPr varScale="1">
        <p:scale>
          <a:sx n="46" d="100"/>
          <a:sy n="46" d="100"/>
        </p:scale>
        <p:origin x="-2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64" cy="49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11" y="0"/>
            <a:ext cx="2945964" cy="49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138"/>
            <a:ext cx="2945964" cy="4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11" y="9430138"/>
            <a:ext cx="2945964" cy="4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2570D3-5F9F-47C3-9877-734F5856F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2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64" cy="49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11" y="0"/>
            <a:ext cx="2945964" cy="49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72" y="4715911"/>
            <a:ext cx="4983132" cy="44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138"/>
            <a:ext cx="2945964" cy="4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11" y="9430138"/>
            <a:ext cx="2945964" cy="4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308029-CA59-4E98-A9FC-456CCB0F4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97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D8436-F3B2-4EEF-8D24-65B77056479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dirty="0" smtClean="0">
                <a:latin typeface="Times" charset="0"/>
              </a:rPr>
              <a:t>Say:</a:t>
            </a:r>
            <a:r>
              <a:rPr lang="en-GB" dirty="0" smtClean="0">
                <a:latin typeface="Times" charset="0"/>
              </a:rPr>
              <a:t> Welcome to a unique charity whose volunteers are key to its success.</a:t>
            </a:r>
          </a:p>
          <a:p>
            <a:endParaRPr lang="en-GB" dirty="0" smtClean="0">
              <a:latin typeface="Times" charset="0"/>
            </a:endParaRPr>
          </a:p>
          <a:p>
            <a:r>
              <a:rPr lang="en-GB" b="1" dirty="0" smtClean="0">
                <a:latin typeface="Times" charset="0"/>
              </a:rPr>
              <a:t>Say:</a:t>
            </a:r>
            <a:r>
              <a:rPr lang="en-GB" dirty="0" smtClean="0">
                <a:latin typeface="Times" charset="0"/>
              </a:rPr>
              <a:t> Radio Lollipop is a charity where the volunteers actually deliver the service directly to its target beneficiaries.  We don</a:t>
            </a:r>
            <a:r>
              <a:rPr lang="en-GB" altLang="en-US" dirty="0" smtClean="0">
                <a:latin typeface="Times" charset="0"/>
              </a:rPr>
              <a:t>’</a:t>
            </a:r>
            <a:r>
              <a:rPr lang="en-GB" dirty="0" smtClean="0">
                <a:latin typeface="Times" charset="0"/>
              </a:rPr>
              <a:t>t just raise money for a good cause, although we do that as well.  </a:t>
            </a:r>
          </a:p>
          <a:p>
            <a:endParaRPr lang="en-GB" dirty="0" smtClean="0">
              <a:latin typeface="Times" charset="0"/>
            </a:endParaRPr>
          </a:p>
          <a:p>
            <a:r>
              <a:rPr lang="en-GB" b="1" dirty="0" smtClean="0">
                <a:latin typeface="Times" charset="0"/>
              </a:rPr>
              <a:t>Say:</a:t>
            </a:r>
            <a:r>
              <a:rPr lang="en-GB" dirty="0" smtClean="0">
                <a:latin typeface="Times" charset="0"/>
              </a:rPr>
              <a:t> It is the time we donate to spend those really special times with the sick children on the wards, which delivers exactly what Radio Lollipop is about.</a:t>
            </a:r>
          </a:p>
          <a:p>
            <a:endParaRPr lang="en-GB" dirty="0" smtClean="0">
              <a:latin typeface="Times" charset="0"/>
            </a:endParaRPr>
          </a:p>
          <a:p>
            <a:r>
              <a:rPr lang="en-GB" b="1" dirty="0" smtClean="0">
                <a:latin typeface="Times" charset="0"/>
              </a:rPr>
              <a:t>Say:</a:t>
            </a:r>
            <a:r>
              <a:rPr lang="en-GB" dirty="0" smtClean="0">
                <a:latin typeface="Times" charset="0"/>
              </a:rPr>
              <a:t> It</a:t>
            </a:r>
            <a:r>
              <a:rPr lang="en-GB" altLang="en-US" dirty="0" smtClean="0">
                <a:latin typeface="Times" charset="0"/>
              </a:rPr>
              <a:t>’</a:t>
            </a:r>
            <a:r>
              <a:rPr lang="en-GB" dirty="0" smtClean="0">
                <a:latin typeface="Times" charset="0"/>
              </a:rPr>
              <a:t>s great to see you</a:t>
            </a:r>
            <a:r>
              <a:rPr lang="en-GB" altLang="en-US" dirty="0" smtClean="0">
                <a:latin typeface="Times" charset="0"/>
              </a:rPr>
              <a:t>’</a:t>
            </a:r>
            <a:r>
              <a:rPr lang="en-GB" dirty="0" smtClean="0">
                <a:latin typeface="Times" charset="0"/>
              </a:rPr>
              <a:t>ve already shown so much dedication to becoming a volunteer especially during your wait between, application, interview, blue card check and today your induction day. </a:t>
            </a:r>
            <a:endParaRPr lang="en-AU" dirty="0" smtClean="0">
              <a:latin typeface="Times" charset="0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7E794-72E1-4AAB-915B-9D9F12A1FF0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Show Video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93637-5F31-4823-B74C-6B2D1AF1AF2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67DDA-7A7D-4989-A1C7-4C2BA1A6AE8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10BC-D371-472C-AAB6-388DAFB6898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B704C-A882-45E4-A988-D3F44ACF6A3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3EF69-73F0-4639-B623-43CEDCB25521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/>
              <a:t>10:35</a:t>
            </a:r>
          </a:p>
          <a:p>
            <a:r>
              <a:rPr lang="en-GB" smtClean="0"/>
              <a:t>Hedley Finn MBE – President and Chairman (UK)</a:t>
            </a:r>
          </a:p>
          <a:p>
            <a:endParaRPr lang="en-GB" smtClean="0"/>
          </a:p>
          <a:p>
            <a:r>
              <a:rPr lang="en-GB" smtClean="0"/>
              <a:t>John Hughes – Company Secretary</a:t>
            </a:r>
          </a:p>
          <a:p>
            <a:endParaRPr lang="en-GB" smtClean="0"/>
          </a:p>
          <a:p>
            <a:r>
              <a:rPr lang="en-GB" smtClean="0"/>
              <a:t>John Hemmings - Accountant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AB35E-6419-4C0D-85E0-45FC03014657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37B61-6213-41FB-8D39-A8AD278512F1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5263A-6FF0-461E-B28C-519ACE210A34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7AF5B-DF42-43E5-8E05-A64661A9C18B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C252C-C319-4D9C-B326-F8219744087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dirty="0" smtClean="0"/>
              <a:t>For Session 1 you will need:</a:t>
            </a:r>
          </a:p>
          <a:p>
            <a:endParaRPr lang="en-GB" b="1" dirty="0" smtClean="0"/>
          </a:p>
          <a:p>
            <a:pPr>
              <a:buFontTx/>
              <a:buChar char="•"/>
            </a:pPr>
            <a:r>
              <a:rPr lang="en-GB" dirty="0" smtClean="0"/>
              <a:t>You in full Radio Lollipop Uniform</a:t>
            </a:r>
          </a:p>
          <a:p>
            <a:pPr>
              <a:buFontTx/>
              <a:buChar char="•"/>
            </a:pPr>
            <a:r>
              <a:rPr lang="en-GB" dirty="0" smtClean="0"/>
              <a:t>Do’ and Don’ts handout on A4 paper for syndicate exercise</a:t>
            </a:r>
          </a:p>
          <a:p>
            <a:pPr>
              <a:buFontTx/>
              <a:buChar char="•"/>
            </a:pPr>
            <a:r>
              <a:rPr lang="en-GB" dirty="0" smtClean="0"/>
              <a:t>Flipchart for syndicate exercise (In the Tube)</a:t>
            </a:r>
          </a:p>
          <a:p>
            <a:pPr>
              <a:buFontTx/>
              <a:buChar char="•"/>
            </a:pPr>
            <a:r>
              <a:rPr lang="en-GB" dirty="0" smtClean="0"/>
              <a:t>Marker pens (from Play Cupboard)</a:t>
            </a:r>
          </a:p>
          <a:p>
            <a:pPr>
              <a:buFontTx/>
              <a:buChar char="•"/>
            </a:pPr>
            <a:r>
              <a:rPr lang="en-GB" dirty="0" smtClean="0"/>
              <a:t>Radio Lollipop Uniform list to complete for each volunteer, on signing in sheet</a:t>
            </a:r>
          </a:p>
          <a:p>
            <a:pPr>
              <a:buFontTx/>
              <a:buChar char="•"/>
            </a:pPr>
            <a:r>
              <a:rPr lang="en-GB" dirty="0" smtClean="0"/>
              <a:t>Signing in sheet</a:t>
            </a:r>
          </a:p>
          <a:p>
            <a:pPr>
              <a:buFontTx/>
              <a:buChar char="•"/>
            </a:pPr>
            <a:r>
              <a:rPr lang="en-GB" dirty="0" smtClean="0"/>
              <a:t>Play baskets x 7</a:t>
            </a:r>
          </a:p>
          <a:p>
            <a:pPr>
              <a:buFontTx/>
              <a:buChar char="•"/>
            </a:pPr>
            <a:r>
              <a:rPr lang="en-GB" dirty="0" smtClean="0"/>
              <a:t>Play planning sheet</a:t>
            </a:r>
          </a:p>
          <a:p>
            <a:pPr>
              <a:buFontTx/>
              <a:buChar char="•"/>
            </a:pPr>
            <a:r>
              <a:rPr lang="en-GB" dirty="0" smtClean="0"/>
              <a:t>Activity record sheets</a:t>
            </a:r>
          </a:p>
          <a:p>
            <a:pPr>
              <a:buFontTx/>
              <a:buChar char="•"/>
            </a:pPr>
            <a:r>
              <a:rPr lang="en-GB" dirty="0" smtClean="0"/>
              <a:t>Water for delegates</a:t>
            </a:r>
          </a:p>
          <a:p>
            <a:pPr>
              <a:buFontTx/>
              <a:buChar char="•"/>
            </a:pPr>
            <a:r>
              <a:rPr lang="en-GB" dirty="0" smtClean="0"/>
              <a:t>Paper cups</a:t>
            </a:r>
          </a:p>
          <a:p>
            <a:pPr>
              <a:buFontTx/>
              <a:buChar char="•"/>
            </a:pPr>
            <a:r>
              <a:rPr lang="en-GB" dirty="0" smtClean="0"/>
              <a:t>Name cards </a:t>
            </a:r>
          </a:p>
          <a:p>
            <a:pPr>
              <a:buFontTx/>
              <a:buChar char="•"/>
            </a:pPr>
            <a:r>
              <a:rPr lang="en-GB" dirty="0" smtClean="0"/>
              <a:t>Volunteer Handbooks</a:t>
            </a:r>
          </a:p>
          <a:p>
            <a:pPr>
              <a:buFontTx/>
              <a:buChar char="•"/>
            </a:pPr>
            <a:r>
              <a:rPr lang="en-GB" dirty="0" smtClean="0"/>
              <a:t>Contact details for the management team</a:t>
            </a:r>
          </a:p>
          <a:p>
            <a:pPr>
              <a:buFontTx/>
              <a:buChar char="•"/>
            </a:pPr>
            <a:endParaRPr lang="en-GB" b="1" dirty="0" smtClean="0"/>
          </a:p>
          <a:p>
            <a:endParaRPr lang="en-US" dirty="0" smtClean="0"/>
          </a:p>
          <a:p>
            <a:endParaRPr lang="en-GB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5A69C-5DEA-4216-B9DD-A7774A224B97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0A3E9-0D3E-4767-B5F6-FF138755797F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77ADD-204C-4F71-B1B6-8AEEB75A68F6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C8432-16AE-453E-8CE0-ED158E362DCE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BB2D9-1EDC-4901-8021-40A72DC21FBF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8237-9BBC-4BA2-9E1A-26BE7F195A8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815E5-1C19-4FB7-9BD6-DC3E446CD237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20F75-1C56-48BD-A755-87A86C24582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B8ABE-B2AB-4CA8-8A93-17533E084BF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B9D8B-529D-4E88-8C12-FA7349B0AB29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3AB3-E633-44A5-8454-B28B6D2E945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D5969-511F-4F58-817D-DD97757F7A2F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7C151-BC74-4A34-B191-37348B80B330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GB" sz="8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FD1E7-3C3C-4AE6-B5D2-C7972904BA19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F323E-0236-40A6-BA19-7F1204DF347C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90500" indent="-190500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8022A-C960-4C69-976D-E5467D07ECE5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26580-2DC8-4094-9DA3-01E47C0419C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b="1" smtClean="0">
                <a:latin typeface="Times" charset="0"/>
              </a:rPr>
              <a:t>Say:</a:t>
            </a:r>
            <a:r>
              <a:rPr lang="en-GB" smtClean="0">
                <a:latin typeface="Times" charset="0"/>
              </a:rPr>
              <a:t> Here is the Management Team here at Mater and Logan.</a:t>
            </a:r>
          </a:p>
          <a:p>
            <a:endParaRPr lang="en-GB" smtClean="0">
              <a:latin typeface="Times" charset="0"/>
            </a:endParaRPr>
          </a:p>
          <a:p>
            <a:r>
              <a:rPr lang="en-GB" b="1" smtClean="0">
                <a:latin typeface="Times" charset="0"/>
              </a:rPr>
              <a:t>Say:</a:t>
            </a:r>
            <a:r>
              <a:rPr lang="en-GB" smtClean="0">
                <a:latin typeface="Times" charset="0"/>
              </a:rPr>
              <a:t> The Chairperson reports to the local Trustee for the station.  The chairperson attends two key meetings each year with the Trustees.</a:t>
            </a:r>
          </a:p>
          <a:p>
            <a:endParaRPr lang="en-GB" smtClean="0">
              <a:latin typeface="Times" charset="0"/>
            </a:endParaRPr>
          </a:p>
          <a:p>
            <a:r>
              <a:rPr lang="en-GB" b="1" smtClean="0">
                <a:latin typeface="Times" charset="0"/>
              </a:rPr>
              <a:t>Say:</a:t>
            </a:r>
            <a:r>
              <a:rPr lang="en-GB" smtClean="0">
                <a:latin typeface="Times" charset="0"/>
              </a:rPr>
              <a:t> Let</a:t>
            </a:r>
            <a:r>
              <a:rPr lang="en-GB" altLang="en-US" smtClean="0">
                <a:latin typeface="Times" charset="0"/>
              </a:rPr>
              <a:t>’</a:t>
            </a:r>
            <a:r>
              <a:rPr lang="en-GB" smtClean="0">
                <a:latin typeface="Times" charset="0"/>
              </a:rPr>
              <a:t>s take a look at each post within the management team, to gain an understanding of their role and the part it plays in the smooth running of Radio Lollipop.</a:t>
            </a:r>
          </a:p>
          <a:p>
            <a:endParaRPr lang="en-GB" smtClean="0">
              <a:latin typeface="Times" charset="0"/>
            </a:endParaRPr>
          </a:p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F8107-BF45-4E55-9787-E30ECE3DC30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14D5D-E79D-4EAC-83D1-A3A05E13CA4F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5BBC6-DBBF-48AC-BE84-95A6E759A26F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0F5F7-0E29-43DE-9C82-CAAF90D7A0B8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C1807-30B9-4007-807B-E928A964CE1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706EA-B7F0-45FB-9E24-68583632DEB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/>
              <a:t>10:50</a:t>
            </a:r>
          </a:p>
          <a:p>
            <a:r>
              <a:rPr lang="en-GB" b="1" smtClean="0"/>
              <a:t>Say: </a:t>
            </a:r>
            <a:r>
              <a:rPr lang="en-GB" smtClean="0"/>
              <a:t>As above on the slide.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0EB19-5951-4069-8EEC-5C570323954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706EA-B7F0-45FB-9E24-68583632DEB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smtClean="0"/>
              <a:t>10:50</a:t>
            </a:r>
          </a:p>
          <a:p>
            <a:r>
              <a:rPr lang="en-GB" b="1" smtClean="0"/>
              <a:t>Say: </a:t>
            </a:r>
            <a:r>
              <a:rPr lang="en-GB" smtClean="0"/>
              <a:t>As above on the slide.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B7000-7C7F-4C64-84BE-45747960B836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0EB19-5951-4069-8EEC-5C570323954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990600"/>
            <a:ext cx="15049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2200" y="990600"/>
            <a:ext cx="43624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6019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62200" y="1981200"/>
            <a:ext cx="2933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48300" y="1981200"/>
            <a:ext cx="2933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48300" y="4114800"/>
            <a:ext cx="2933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6019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362200" y="1981200"/>
            <a:ext cx="60198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6019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33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48300" y="1981200"/>
            <a:ext cx="2933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48300" y="4114800"/>
            <a:ext cx="2933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6019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62200" y="1981200"/>
            <a:ext cx="2933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2933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33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2933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763"/>
            <a:ext cx="914558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990600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 </a:t>
            </a:r>
          </a:p>
          <a:p>
            <a:pPr lvl="0"/>
            <a:endParaRPr lang="en-US" altLang="en-US" smtClean="0"/>
          </a:p>
          <a:p>
            <a:pPr lvl="0"/>
            <a:endParaRPr lang="en-US" altLang="en-US" smtClean="0"/>
          </a:p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Kabel Heavy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95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"/>
        <a:defRPr sz="24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84425"/>
            <a:ext cx="8064500" cy="2677656"/>
          </a:xfrm>
          <a:noFill/>
        </p:spPr>
        <p:txBody>
          <a:bodyPr>
            <a:spAutoFit/>
          </a:bodyPr>
          <a:lstStyle/>
          <a:p>
            <a:pPr eaLnBrk="1" hangingPunct="1"/>
            <a:endParaRPr lang="en-GB" sz="4000" dirty="0" smtClean="0">
              <a:latin typeface="Arial" charset="0"/>
            </a:endParaRPr>
          </a:p>
          <a:p>
            <a:pPr eaLnBrk="1" hangingPunct="1"/>
            <a:r>
              <a:rPr lang="en-GB" sz="4000" dirty="0" smtClean="0">
                <a:latin typeface="Arial" charset="0"/>
              </a:rPr>
              <a:t>Volunteers providing care, comfort, play and entertainment for </a:t>
            </a:r>
            <a:r>
              <a:rPr lang="en-GB" sz="4000" dirty="0" smtClean="0">
                <a:latin typeface="Arial" charset="0"/>
              </a:rPr>
              <a:t>sick children </a:t>
            </a:r>
            <a:r>
              <a:rPr lang="en-GB" sz="4000" smtClean="0">
                <a:latin typeface="Arial" charset="0"/>
              </a:rPr>
              <a:t>in hospital</a:t>
            </a:r>
            <a:endParaRPr lang="en-US" sz="4000" dirty="0" smtClean="0"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95450"/>
            <a:ext cx="7086600" cy="1012825"/>
          </a:xfrm>
        </p:spPr>
        <p:txBody>
          <a:bodyPr/>
          <a:lstStyle/>
          <a:p>
            <a:pPr algn="ctr"/>
            <a:r>
              <a:rPr lang="en-GB" sz="3600" b="1" smtClean="0">
                <a:latin typeface="Arial" charset="0"/>
              </a:rPr>
              <a:t>Radio Lollipop’s Statement of Corporate Purpose</a:t>
            </a:r>
          </a:p>
        </p:txBody>
      </p:sp>
    </p:spTree>
    <p:extLst>
      <p:ext uri="{BB962C8B-B14F-4D97-AF65-F5344CB8AC3E}">
        <p14:creationId xmlns:p14="http://schemas.microsoft.com/office/powerpoint/2010/main" val="108236411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086600" cy="6858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/>
            </a:r>
            <a:br>
              <a:rPr lang="en-GB" sz="4000" b="1" smtClean="0">
                <a:latin typeface="Arial" charset="0"/>
              </a:rPr>
            </a:br>
            <a:r>
              <a:rPr lang="en-GB" sz="4000" b="1" smtClean="0">
                <a:latin typeface="Arial" charset="0"/>
              </a:rPr>
              <a:t>Making a Difference</a:t>
            </a:r>
          </a:p>
        </p:txBody>
      </p:sp>
      <p:pic>
        <p:nvPicPr>
          <p:cNvPr id="11267" name="Picture 7" descr="DSC_0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68713"/>
            <a:ext cx="4903788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DSC_00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7338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smtClean="0">
                <a:latin typeface="Arial" charset="0"/>
              </a:rPr>
              <a:t>Radio Lollipop Station Management Team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484438" y="2173288"/>
            <a:ext cx="5975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Arial" charset="0"/>
              </a:rPr>
              <a:t>Honorary </a:t>
            </a:r>
            <a:r>
              <a:rPr lang="en-GB" sz="2800" dirty="0" smtClean="0">
                <a:latin typeface="Arial" charset="0"/>
              </a:rPr>
              <a:t>Chairperson</a:t>
            </a:r>
          </a:p>
          <a:p>
            <a:r>
              <a:rPr lang="en-GB" sz="2800" dirty="0" smtClean="0">
                <a:latin typeface="Arial" charset="0"/>
              </a:rPr>
              <a:t>Honorary Vice Chairperson</a:t>
            </a:r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Honorary Secretary</a:t>
            </a:r>
          </a:p>
          <a:p>
            <a:r>
              <a:rPr lang="en-GB" sz="2800" dirty="0">
                <a:latin typeface="Arial" charset="0"/>
              </a:rPr>
              <a:t>Honorary Treasurer</a:t>
            </a:r>
          </a:p>
          <a:p>
            <a:r>
              <a:rPr lang="en-GB" sz="2800" dirty="0" smtClean="0">
                <a:latin typeface="Arial" charset="0"/>
              </a:rPr>
              <a:t>Honorary </a:t>
            </a:r>
            <a:r>
              <a:rPr lang="en-GB" sz="2800" dirty="0">
                <a:latin typeface="Arial" charset="0"/>
              </a:rPr>
              <a:t>Play Co-</a:t>
            </a:r>
            <a:r>
              <a:rPr lang="en-GB" sz="2800" dirty="0" err="1">
                <a:latin typeface="Arial" charset="0"/>
              </a:rPr>
              <a:t>Ordinator</a:t>
            </a:r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Honorary Programme Co-</a:t>
            </a:r>
            <a:r>
              <a:rPr lang="en-GB" sz="2800" dirty="0" err="1">
                <a:latin typeface="Arial" charset="0"/>
              </a:rPr>
              <a:t>Ordinator</a:t>
            </a:r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Honorary Volunteer Co-</a:t>
            </a:r>
            <a:r>
              <a:rPr lang="en-GB" sz="2800" dirty="0" err="1">
                <a:latin typeface="Arial" charset="0"/>
              </a:rPr>
              <a:t>Ordinator</a:t>
            </a:r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Honorary Fundraiser</a:t>
            </a:r>
          </a:p>
          <a:p>
            <a:r>
              <a:rPr lang="en-GB" sz="2800" dirty="0">
                <a:latin typeface="Arial" charset="0"/>
              </a:rPr>
              <a:t>Honorary Engineer</a:t>
            </a:r>
          </a:p>
          <a:p>
            <a:r>
              <a:rPr lang="en-GB" sz="2800" dirty="0">
                <a:latin typeface="Arial" charset="0"/>
              </a:rPr>
              <a:t>Honorary Press &amp; PR Co-</a:t>
            </a:r>
            <a:r>
              <a:rPr lang="en-GB" sz="2800" dirty="0" err="1">
                <a:latin typeface="Arial" charset="0"/>
              </a:rPr>
              <a:t>Ordinator</a:t>
            </a:r>
            <a:endParaRPr lang="en-US" sz="2800" dirty="0">
              <a:latin typeface="Arial" charset="0"/>
            </a:endParaRPr>
          </a:p>
        </p:txBody>
      </p:sp>
      <p:pic>
        <p:nvPicPr>
          <p:cNvPr id="12292" name="Picture 11" descr="MCj0090233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12875"/>
            <a:ext cx="2227263" cy="2079625"/>
          </a:xfr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650" y="1290638"/>
            <a:ext cx="7626350" cy="914400"/>
          </a:xfrm>
        </p:spPr>
        <p:txBody>
          <a:bodyPr/>
          <a:lstStyle/>
          <a:p>
            <a:pPr algn="ctr"/>
            <a:r>
              <a:rPr lang="en-GB" sz="4000" smtClean="0">
                <a:latin typeface="Arial" charset="0"/>
              </a:rPr>
              <a:t>National Support Team/Project Managers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684213" y="2276475"/>
            <a:ext cx="6119812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Denise Norman		PR &amp;</a:t>
            </a:r>
          </a:p>
          <a:p>
            <a:r>
              <a:rPr lang="en-GB" sz="2800" dirty="0">
                <a:latin typeface="Arial" charset="0"/>
              </a:rPr>
              <a:t> 				</a:t>
            </a:r>
            <a:r>
              <a:rPr lang="en-GB" sz="2800" dirty="0" smtClean="0">
                <a:latin typeface="Arial" charset="0"/>
              </a:rPr>
              <a:t>Marketing</a:t>
            </a:r>
          </a:p>
          <a:p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George Williamson	</a:t>
            </a:r>
            <a:r>
              <a:rPr lang="en-GB" sz="2800" dirty="0" smtClean="0">
                <a:latin typeface="Arial" charset="0"/>
              </a:rPr>
              <a:t>Webmaster</a:t>
            </a:r>
          </a:p>
          <a:p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Dave Mason		Engineering</a:t>
            </a:r>
            <a:endParaRPr lang="en-US" sz="2800" dirty="0">
              <a:latin typeface="Arial" charset="0"/>
            </a:endParaRPr>
          </a:p>
        </p:txBody>
      </p:sp>
      <p:pic>
        <p:nvPicPr>
          <p:cNvPr id="13316" name="Picture 1028" descr="MCj0120885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2276475"/>
            <a:ext cx="2266950" cy="4114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8664" y="260648"/>
            <a:ext cx="6019800" cy="914400"/>
          </a:xfrm>
        </p:spPr>
        <p:txBody>
          <a:bodyPr/>
          <a:lstStyle/>
          <a:p>
            <a:r>
              <a:rPr lang="en-GB" sz="4000" b="1" u="sng" dirty="0" smtClean="0">
                <a:latin typeface="Arial" charset="0"/>
              </a:rPr>
              <a:t>Radio Lollipop (UK) Board of Directors</a:t>
            </a:r>
            <a:endParaRPr lang="en-US" sz="4000" b="1" u="sng" dirty="0" smtClean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556792"/>
            <a:ext cx="6834187" cy="4114800"/>
          </a:xfrm>
        </p:spPr>
        <p:txBody>
          <a:bodyPr/>
          <a:lstStyle/>
          <a:p>
            <a:pPr algn="ctr"/>
            <a:r>
              <a:rPr lang="en-GB" dirty="0" smtClean="0">
                <a:latin typeface="Arial" charset="0"/>
              </a:rPr>
              <a:t>Hedley Finn MBE – Chairman</a:t>
            </a:r>
          </a:p>
          <a:p>
            <a:pPr algn="ctr"/>
            <a:r>
              <a:rPr lang="en-GB" dirty="0" smtClean="0">
                <a:latin typeface="Arial" charset="0"/>
              </a:rPr>
              <a:t>John Hughes</a:t>
            </a:r>
          </a:p>
          <a:p>
            <a:pPr algn="ctr"/>
            <a:r>
              <a:rPr lang="en-GB" dirty="0" smtClean="0">
                <a:latin typeface="Arial" charset="0"/>
              </a:rPr>
              <a:t>Graham </a:t>
            </a:r>
            <a:r>
              <a:rPr lang="en-GB" dirty="0" err="1" smtClean="0">
                <a:latin typeface="Arial" charset="0"/>
              </a:rPr>
              <a:t>Elderfield</a:t>
            </a:r>
            <a:endParaRPr lang="en-GB" dirty="0" smtClean="0">
              <a:latin typeface="Arial" charset="0"/>
            </a:endParaRPr>
          </a:p>
          <a:p>
            <a:pPr algn="ctr"/>
            <a:r>
              <a:rPr lang="en-GB" dirty="0" smtClean="0">
                <a:latin typeface="Arial" charset="0"/>
              </a:rPr>
              <a:t>Sandy Gillett</a:t>
            </a:r>
          </a:p>
          <a:p>
            <a:pPr algn="ctr"/>
            <a:r>
              <a:rPr lang="en-GB" dirty="0" smtClean="0">
                <a:latin typeface="Arial" charset="0"/>
              </a:rPr>
              <a:t>Mark </a:t>
            </a:r>
            <a:r>
              <a:rPr lang="en-GB" dirty="0" err="1" smtClean="0">
                <a:latin typeface="Arial" charset="0"/>
              </a:rPr>
              <a:t>Maffey</a:t>
            </a:r>
            <a:endParaRPr lang="en-GB" dirty="0" smtClean="0">
              <a:latin typeface="Arial" charset="0"/>
            </a:endParaRPr>
          </a:p>
          <a:p>
            <a:pPr algn="ctr"/>
            <a:r>
              <a:rPr lang="en-GB" dirty="0" smtClean="0">
                <a:latin typeface="Arial" charset="0"/>
              </a:rPr>
              <a:t>Sally Prescott</a:t>
            </a:r>
          </a:p>
          <a:p>
            <a:pPr algn="ctr"/>
            <a:r>
              <a:rPr lang="en-GB" dirty="0" smtClean="0">
                <a:latin typeface="Arial" charset="0"/>
              </a:rPr>
              <a:t>Isabel McCallum</a:t>
            </a:r>
          </a:p>
          <a:p>
            <a:pPr algn="ctr"/>
            <a:r>
              <a:rPr lang="en-GB" dirty="0" smtClean="0">
                <a:latin typeface="Arial" charset="0"/>
              </a:rPr>
              <a:t>George Williamson</a:t>
            </a:r>
          </a:p>
          <a:p>
            <a:pPr algn="ctr"/>
            <a:r>
              <a:rPr lang="en-GB" dirty="0" smtClean="0">
                <a:latin typeface="Arial" charset="0"/>
              </a:rPr>
              <a:t>Andy </a:t>
            </a:r>
            <a:r>
              <a:rPr lang="en-GB" dirty="0" err="1" smtClean="0">
                <a:latin typeface="Arial" charset="0"/>
              </a:rPr>
              <a:t>Gray</a:t>
            </a:r>
            <a:endParaRPr lang="en-GB" dirty="0" smtClean="0">
              <a:latin typeface="Arial" charset="0"/>
            </a:endParaRPr>
          </a:p>
          <a:p>
            <a:pPr algn="ctr"/>
            <a:r>
              <a:rPr lang="en-GB" dirty="0" smtClean="0">
                <a:latin typeface="Arial" charset="0"/>
              </a:rPr>
              <a:t>Aidan Thompson</a:t>
            </a:r>
          </a:p>
          <a:p>
            <a:pPr algn="ctr"/>
            <a:r>
              <a:rPr lang="en-GB" dirty="0" smtClean="0">
                <a:latin typeface="Arial" charset="0"/>
              </a:rPr>
              <a:t>Derek Overton</a:t>
            </a:r>
          </a:p>
          <a:p>
            <a:pPr algn="ctr"/>
            <a:r>
              <a:rPr lang="en-GB" dirty="0" smtClean="0">
                <a:latin typeface="Arial" charset="0"/>
              </a:rPr>
              <a:t>John Dash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2"/>
          <p:cNvSpPr>
            <a:spLocks noGrp="1" noChangeArrowheads="1"/>
          </p:cNvSpPr>
          <p:nvPr>
            <p:ph type="title"/>
          </p:nvPr>
        </p:nvSpPr>
        <p:spPr>
          <a:xfrm>
            <a:off x="755650" y="990600"/>
            <a:ext cx="7626350" cy="914400"/>
          </a:xfrm>
        </p:spPr>
        <p:txBody>
          <a:bodyPr/>
          <a:lstStyle/>
          <a:p>
            <a:pPr algn="ctr"/>
            <a:r>
              <a:rPr lang="en-GB" sz="4000" b="1" u="sng" smtClean="0">
                <a:latin typeface="Arial" charset="0"/>
              </a:rPr>
              <a:t>Radio Lollipop (International)</a:t>
            </a:r>
            <a:endParaRPr lang="en-US" sz="4000" b="1" u="sng" smtClean="0">
              <a:latin typeface="Arial" charset="0"/>
            </a:endParaRPr>
          </a:p>
        </p:txBody>
      </p:sp>
      <p:sp>
        <p:nvSpPr>
          <p:cNvPr id="15363" name="Text Box 2068"/>
          <p:cNvSpPr txBox="1">
            <a:spLocks noChangeArrowheads="1"/>
          </p:cNvSpPr>
          <p:nvPr/>
        </p:nvSpPr>
        <p:spPr bwMode="auto">
          <a:xfrm>
            <a:off x="1187450" y="1957388"/>
            <a:ext cx="79565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Arial" charset="0"/>
              </a:rPr>
              <a:t>International President		Hedley Finn</a:t>
            </a:r>
          </a:p>
          <a:p>
            <a:r>
              <a:rPr lang="en-GB" sz="2800" dirty="0">
                <a:latin typeface="Arial" charset="0"/>
              </a:rPr>
              <a:t>International Chairman		Bruce </a:t>
            </a:r>
            <a:r>
              <a:rPr lang="en-GB" sz="2800" dirty="0" err="1">
                <a:latin typeface="Arial" charset="0"/>
              </a:rPr>
              <a:t>Uhlhorn</a:t>
            </a:r>
            <a:endParaRPr lang="en-GB" sz="2800" dirty="0">
              <a:latin typeface="Arial" charset="0"/>
            </a:endParaRPr>
          </a:p>
          <a:p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Company Secretary		John Hughes</a:t>
            </a:r>
          </a:p>
          <a:p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Radio Lollipop UK		John Hughes</a:t>
            </a:r>
          </a:p>
          <a:p>
            <a:r>
              <a:rPr lang="en-GB" sz="2800" dirty="0">
                <a:latin typeface="Arial" charset="0"/>
              </a:rPr>
              <a:t>Radio Lollipop USA		Donna Huck</a:t>
            </a:r>
          </a:p>
          <a:p>
            <a:r>
              <a:rPr lang="en-GB" sz="2800" dirty="0">
                <a:latin typeface="Arial" charset="0"/>
              </a:rPr>
              <a:t>Radio Lollipop New Zealand	</a:t>
            </a:r>
            <a:endParaRPr lang="en-GB" sz="2800" dirty="0" smtClean="0">
              <a:latin typeface="Arial" charset="0"/>
            </a:endParaRPr>
          </a:p>
          <a:p>
            <a:r>
              <a:rPr lang="en-GB" sz="2800" dirty="0" smtClean="0">
                <a:latin typeface="Arial" charset="0"/>
              </a:rPr>
              <a:t>Radio </a:t>
            </a:r>
            <a:r>
              <a:rPr lang="en-GB" sz="2800" dirty="0">
                <a:latin typeface="Arial" charset="0"/>
              </a:rPr>
              <a:t>Lollipop Australia	Bruce </a:t>
            </a:r>
            <a:r>
              <a:rPr lang="en-GB" sz="2800" dirty="0" err="1">
                <a:latin typeface="Arial" charset="0"/>
              </a:rPr>
              <a:t>Uhlhorn</a:t>
            </a:r>
            <a:endParaRPr lang="en-GB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990600"/>
            <a:ext cx="6019800" cy="914400"/>
          </a:xfrm>
        </p:spPr>
        <p:txBody>
          <a:bodyPr/>
          <a:lstStyle/>
          <a:p>
            <a:r>
              <a:rPr lang="en-GB" sz="4000" b="1" dirty="0" smtClean="0">
                <a:latin typeface="Arial" charset="0"/>
              </a:rPr>
              <a:t>Registered Office</a:t>
            </a:r>
          </a:p>
        </p:txBody>
      </p:sp>
      <p:pic>
        <p:nvPicPr>
          <p:cNvPr id="16387" name="Picture 29" descr="MCj0290524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4797425"/>
            <a:ext cx="2076450" cy="1727200"/>
          </a:xfrm>
          <a:noFill/>
        </p:spPr>
      </p:pic>
      <p:pic>
        <p:nvPicPr>
          <p:cNvPr id="16388" name="Picture 31" descr="MCj028731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4868863"/>
            <a:ext cx="2016125" cy="1531937"/>
          </a:xfrm>
          <a:noFill/>
        </p:spPr>
      </p:pic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2123728" y="2060848"/>
            <a:ext cx="4967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dirty="0" smtClean="0">
                <a:latin typeface="Arial" charset="0"/>
              </a:rPr>
              <a:t>6 New Street</a:t>
            </a:r>
          </a:p>
          <a:p>
            <a:r>
              <a:rPr lang="en-GB" sz="4000" dirty="0" smtClean="0">
                <a:latin typeface="Arial" charset="0"/>
              </a:rPr>
              <a:t>London</a:t>
            </a:r>
          </a:p>
          <a:p>
            <a:r>
              <a:rPr lang="en-GB" sz="4000" dirty="0" smtClean="0">
                <a:latin typeface="Arial" charset="0"/>
              </a:rPr>
              <a:t>EC4A 3LX</a:t>
            </a:r>
            <a:endParaRPr lang="en-US" sz="4000" dirty="0">
              <a:latin typeface="Arial" charset="0"/>
            </a:endParaRPr>
          </a:p>
        </p:txBody>
      </p:sp>
      <p:pic>
        <p:nvPicPr>
          <p:cNvPr id="16390" name="Picture 33" descr="MCj0287304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04025" y="4581525"/>
            <a:ext cx="2049463" cy="1981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39863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Arial" charset="0"/>
              </a:rPr>
              <a:t>Radio Lollipop and Hospitals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124075" y="2438400"/>
            <a:ext cx="43767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dirty="0">
                <a:latin typeface="Arial" charset="0"/>
              </a:rPr>
              <a:t>A partnership</a:t>
            </a:r>
            <a:endParaRPr lang="en-US" sz="4800" dirty="0">
              <a:latin typeface="Arial" charset="0"/>
            </a:endParaRPr>
          </a:p>
        </p:txBody>
      </p:sp>
      <p:pic>
        <p:nvPicPr>
          <p:cNvPr id="17412" name="Picture 6" descr="DSC_0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213" y="3668713"/>
            <a:ext cx="490378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55650" y="3933825"/>
            <a:ext cx="24114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>
                <a:latin typeface="Arial" charset="0"/>
                <a:cs typeface="Arial" charset="0"/>
              </a:rPr>
              <a:t>SAFETY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82575"/>
            <a:ext cx="6781800" cy="914400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Arial" charset="0"/>
              </a:rPr>
              <a:t>Exercise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1579563"/>
            <a:ext cx="8213725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In two groups...</a:t>
            </a:r>
          </a:p>
          <a:p>
            <a:pPr algn="just">
              <a:lnSpc>
                <a:spcPct val="90000"/>
              </a:lnSpc>
            </a:pPr>
            <a:r>
              <a:rPr lang="en-GB" b="1" u="sng" dirty="0" smtClean="0">
                <a:latin typeface="Arial" charset="0"/>
              </a:rPr>
              <a:t>Group 1</a:t>
            </a:r>
            <a:endParaRPr lang="en-GB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Consider:</a:t>
            </a:r>
          </a:p>
          <a:p>
            <a:pPr algn="just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What are the benefits to the children, siblings, parents </a:t>
            </a:r>
          </a:p>
          <a:p>
            <a:pPr algn="just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and hospital staff of having Radio Lollipop in their </a:t>
            </a:r>
          </a:p>
          <a:p>
            <a:pPr algn="just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hospital?</a:t>
            </a:r>
          </a:p>
          <a:p>
            <a:pPr algn="just">
              <a:lnSpc>
                <a:spcPct val="90000"/>
              </a:lnSpc>
            </a:pPr>
            <a:endParaRPr lang="en-GB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GB" b="1" u="sng" dirty="0" smtClean="0">
                <a:latin typeface="Arial" charset="0"/>
              </a:rPr>
              <a:t>Group 2</a:t>
            </a:r>
          </a:p>
          <a:p>
            <a:pPr algn="just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Consider:</a:t>
            </a:r>
          </a:p>
          <a:p>
            <a:pPr algn="just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What are the risks of having Radio Lollipop to the </a:t>
            </a:r>
          </a:p>
          <a:p>
            <a:pPr algn="just"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children siblings, parents and hospital staff?</a:t>
            </a:r>
          </a:p>
          <a:p>
            <a:pPr>
              <a:lnSpc>
                <a:spcPct val="90000"/>
              </a:lnSpc>
            </a:pPr>
            <a:endParaRPr lang="en-GB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82575"/>
            <a:ext cx="6781800" cy="9144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Exercise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80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Arial" charset="0"/>
              </a:rPr>
              <a:t>In three groups...</a:t>
            </a:r>
          </a:p>
          <a:p>
            <a:pPr algn="just">
              <a:lnSpc>
                <a:spcPct val="90000"/>
              </a:lnSpc>
            </a:pPr>
            <a:r>
              <a:rPr lang="en-GB" b="1" u="sng" dirty="0" smtClean="0">
                <a:latin typeface="Arial" charset="0"/>
              </a:rPr>
              <a:t>Group 1</a:t>
            </a:r>
            <a:r>
              <a:rPr lang="en-GB" dirty="0" smtClean="0">
                <a:latin typeface="Arial" charset="0"/>
              </a:rPr>
              <a:t> – What do we need to do as volunteers to ensure that the children are safe when interacting with Radio Lollipop Volunteers?</a:t>
            </a:r>
          </a:p>
          <a:p>
            <a:pPr algn="just">
              <a:lnSpc>
                <a:spcPct val="90000"/>
              </a:lnSpc>
            </a:pPr>
            <a:endParaRPr lang="en-GB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GB" b="1" u="sng" dirty="0" smtClean="0">
                <a:latin typeface="Arial" charset="0"/>
              </a:rPr>
              <a:t>Group 2 </a:t>
            </a:r>
            <a:r>
              <a:rPr lang="en-GB" dirty="0" smtClean="0">
                <a:latin typeface="Arial" charset="0"/>
              </a:rPr>
              <a:t>– What do we need to do as volunteers to ensure that Radio Lollipop’s reputation is safe (and maintained)?</a:t>
            </a:r>
          </a:p>
          <a:p>
            <a:pPr algn="just">
              <a:lnSpc>
                <a:spcPct val="90000"/>
              </a:lnSpc>
            </a:pPr>
            <a:endParaRPr lang="en-GB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GB" b="1" u="sng" dirty="0" smtClean="0">
                <a:latin typeface="Arial" charset="0"/>
              </a:rPr>
              <a:t>Group 3 </a:t>
            </a:r>
            <a:r>
              <a:rPr lang="en-GB" dirty="0" smtClean="0">
                <a:latin typeface="Arial" charset="0"/>
              </a:rPr>
              <a:t> – What do we need to do to ensure as volunteers that we remain safe whilst on Radio Lollipop duties (and beyond)?</a:t>
            </a:r>
          </a:p>
          <a:p>
            <a:pPr>
              <a:lnSpc>
                <a:spcPct val="90000"/>
              </a:lnSpc>
            </a:pPr>
            <a:endParaRPr lang="en-GB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75" y="354360"/>
            <a:ext cx="6019800" cy="914400"/>
          </a:xfrm>
        </p:spPr>
        <p:txBody>
          <a:bodyPr/>
          <a:lstStyle/>
          <a:p>
            <a:r>
              <a:rPr lang="en-GB" sz="4000" b="1" dirty="0" smtClean="0">
                <a:latin typeface="Arial" charset="0"/>
              </a:rPr>
              <a:t>Safety for the Children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9334" y="1474440"/>
            <a:ext cx="7777162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Confidentiality of patients is respected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A child's secret is taken by volunteers with conditions!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 don’t lift patients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 don’t give children any food or drink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 gain permission from the nursing staff and parents to take a child to the studio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 don’t take photographs of the children without the parents written consent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 don’t take the children to the toilet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 adhere to infection control guidelines in the hospital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Safe play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All volunteers are medically and safety (Criminal records) clearer</a:t>
            </a:r>
          </a:p>
          <a:p>
            <a:pPr marL="0" indent="0">
              <a:lnSpc>
                <a:spcPct val="90000"/>
              </a:lnSpc>
            </a:pPr>
            <a:endParaRPr lang="en-GB" sz="23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endParaRPr lang="en-GB" sz="2000" b="1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MC90043156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076700"/>
            <a:ext cx="190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990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Housekeeping</a:t>
            </a:r>
            <a:br>
              <a:rPr lang="en-GB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4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6" name="Picture 4" descr="j04413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10127">
            <a:off x="1341438" y="2647950"/>
            <a:ext cx="20304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j04073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781300"/>
            <a:ext cx="27130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MC90043156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13" y="4652963"/>
            <a:ext cx="190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435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508500"/>
            <a:ext cx="17113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640"/>
            <a:ext cx="6337300" cy="914400"/>
          </a:xfrm>
        </p:spPr>
        <p:txBody>
          <a:bodyPr/>
          <a:lstStyle/>
          <a:p>
            <a:r>
              <a:rPr lang="en-GB" sz="4000" b="1" dirty="0" smtClean="0">
                <a:latin typeface="Arial" charset="0"/>
              </a:rPr>
              <a:t>Safety for Radio Lollipop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16113"/>
            <a:ext cx="8137525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The behaviour of any person wearing Radio Lollipop sweatshirts or T-Shirts are aligned to that specified in the Radio Lollipop Volunteer role description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The logo is not compromised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The logo or uniform represent ‘fun’ to the children ensure that this is maintained by all volunteers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Has reputation which needs to be maintained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Wear the correct uniform (as shown on the next slide)</a:t>
            </a:r>
          </a:p>
          <a:p>
            <a:pPr marL="0" indent="0">
              <a:lnSpc>
                <a:spcPct val="90000"/>
              </a:lnSpc>
            </a:pPr>
            <a:endParaRPr lang="en-GB" sz="23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endParaRPr lang="en-GB" sz="2000" b="1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75" y="188913"/>
            <a:ext cx="6019800" cy="914400"/>
          </a:xfrm>
        </p:spPr>
        <p:txBody>
          <a:bodyPr/>
          <a:lstStyle/>
          <a:p>
            <a:r>
              <a:rPr lang="en-GB" sz="4000" b="1" smtClean="0">
                <a:latin typeface="Arial" charset="0"/>
              </a:rPr>
              <a:t>Radio Lollipop Uniform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313"/>
            <a:ext cx="8569523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defRPr/>
            </a:pPr>
            <a:endParaRPr lang="en-GB" sz="23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GB" sz="2000" dirty="0" smtClean="0">
                <a:latin typeface="Arial" charset="0"/>
              </a:rPr>
              <a:t>Radio Lollipop Polo  T-Shirt or</a:t>
            </a:r>
          </a:p>
          <a:p>
            <a:pPr algn="ctr">
              <a:lnSpc>
                <a:spcPct val="80000"/>
              </a:lnSpc>
              <a:defRPr/>
            </a:pPr>
            <a:r>
              <a:rPr lang="en-GB" sz="2000" dirty="0" smtClean="0">
                <a:latin typeface="Arial" charset="0"/>
              </a:rPr>
              <a:t>Sweatshirt – Clean and pressed</a:t>
            </a:r>
          </a:p>
          <a:p>
            <a:pPr algn="ctr">
              <a:lnSpc>
                <a:spcPct val="80000"/>
              </a:lnSpc>
              <a:defRPr/>
            </a:pPr>
            <a:endParaRPr lang="en-GB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GB" sz="2000" dirty="0" smtClean="0">
                <a:latin typeface="Arial" charset="0"/>
              </a:rPr>
              <a:t>Navy blue jeans, trousers or knee length skirt</a:t>
            </a:r>
          </a:p>
          <a:p>
            <a:pPr algn="ctr">
              <a:lnSpc>
                <a:spcPct val="80000"/>
              </a:lnSpc>
              <a:defRPr/>
            </a:pPr>
            <a:endParaRPr lang="en-GB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GB" sz="2000" dirty="0" smtClean="0">
                <a:latin typeface="Arial" charset="0"/>
              </a:rPr>
              <a:t>White soft soled shoes</a:t>
            </a:r>
          </a:p>
          <a:p>
            <a:pPr algn="ctr">
              <a:lnSpc>
                <a:spcPct val="80000"/>
              </a:lnSpc>
              <a:defRPr/>
            </a:pPr>
            <a:endParaRPr lang="en-GB" sz="2000" dirty="0" smtClean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GB" sz="2000" dirty="0" smtClean="0">
                <a:latin typeface="Arial" charset="0"/>
              </a:rPr>
              <a:t>Radio Lollipop/Hospital identification badge</a:t>
            </a:r>
          </a:p>
          <a:p>
            <a:pPr marL="0" indent="0">
              <a:lnSpc>
                <a:spcPct val="90000"/>
              </a:lnSpc>
              <a:defRPr/>
            </a:pPr>
            <a:endParaRPr lang="en-GB" sz="23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23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23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2000" b="1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75" y="188913"/>
            <a:ext cx="6019800" cy="914400"/>
          </a:xfrm>
        </p:spPr>
        <p:txBody>
          <a:bodyPr/>
          <a:lstStyle/>
          <a:p>
            <a:r>
              <a:rPr lang="en-GB" sz="4000" b="1" smtClean="0">
                <a:latin typeface="Arial" charset="0"/>
              </a:rPr>
              <a:t>Safety for 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474440"/>
            <a:ext cx="7416551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Hand hygiene  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Work in pairs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Don’t take children to the toilet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Be prepared to see situations we don’t get to see in every day life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 raise any concerns to Nursing staff, Volunteers, Team Leader, Management Team or Directors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Wear the correct footwear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Attend the required training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Adhere to infection control guidelines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  Be prepared for the potential death of some children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GB" sz="2300" dirty="0" smtClean="0">
                <a:latin typeface="Arial" charset="0"/>
              </a:rPr>
              <a:t>Medical clearance</a:t>
            </a:r>
          </a:p>
          <a:p>
            <a:pPr marL="0" indent="0">
              <a:lnSpc>
                <a:spcPct val="90000"/>
              </a:lnSpc>
            </a:pPr>
            <a:endParaRPr lang="en-GB" sz="23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endParaRPr lang="en-GB" sz="2000" b="1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Toilet Visits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9113" y="2060575"/>
            <a:ext cx="4826000" cy="2305050"/>
          </a:xfrm>
        </p:spPr>
        <p:txBody>
          <a:bodyPr/>
          <a:lstStyle/>
          <a:p>
            <a:pPr marL="0" indent="0"/>
            <a:r>
              <a:rPr lang="en-GB" sz="3600" dirty="0" smtClean="0">
                <a:latin typeface="Arial" charset="0"/>
              </a:rPr>
              <a:t>Are </a:t>
            </a:r>
            <a:r>
              <a:rPr lang="en-GB" sz="3600" b="1" dirty="0" smtClean="0">
                <a:latin typeface="Arial" charset="0"/>
              </a:rPr>
              <a:t>NOT</a:t>
            </a:r>
            <a:r>
              <a:rPr lang="en-GB" sz="3600" dirty="0" smtClean="0">
                <a:latin typeface="Arial" charset="0"/>
              </a:rPr>
              <a:t> your responsibility</a:t>
            </a:r>
          </a:p>
          <a:p>
            <a:pPr marL="0" indent="0"/>
            <a:endParaRPr lang="en-GB" sz="3600" dirty="0" smtClean="0">
              <a:latin typeface="Arial" charset="0"/>
            </a:endParaRPr>
          </a:p>
          <a:p>
            <a:pPr marL="0" indent="0"/>
            <a:r>
              <a:rPr lang="en-GB" sz="3600" dirty="0" smtClean="0">
                <a:latin typeface="Arial" charset="0"/>
              </a:rPr>
              <a:t>Inform the Nurse</a:t>
            </a:r>
          </a:p>
        </p:txBody>
      </p:sp>
      <p:pic>
        <p:nvPicPr>
          <p:cNvPr id="24580" name="Picture 6" descr="MCj0246031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4797425"/>
            <a:ext cx="2189163" cy="1697038"/>
          </a:xfrm>
          <a:noFill/>
        </p:spPr>
      </p:pic>
      <p:pic>
        <p:nvPicPr>
          <p:cNvPr id="24581" name="Picture 10" descr="MCWB01074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16557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5410200" cy="4724400"/>
          </a:xfrm>
        </p:spPr>
        <p:txBody>
          <a:bodyPr/>
          <a:lstStyle/>
          <a:p>
            <a:pPr algn="ctr"/>
            <a:r>
              <a:rPr lang="en-GB" sz="4800" b="1" dirty="0" smtClean="0">
                <a:latin typeface="Arial" charset="0"/>
              </a:rPr>
              <a:t>Dealing with terminally ill children</a:t>
            </a:r>
          </a:p>
        </p:txBody>
      </p:sp>
      <p:pic>
        <p:nvPicPr>
          <p:cNvPr id="25603" name="Picture 3" descr="DSC_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1430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Do’s and Don’ts</a:t>
            </a:r>
          </a:p>
        </p:txBody>
      </p:sp>
      <p:pic>
        <p:nvPicPr>
          <p:cNvPr id="26627" name="Picture 7" descr="MCPE0657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103438"/>
            <a:ext cx="18303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MCPE0656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103438"/>
            <a:ext cx="18303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Subtitle 5"/>
          <p:cNvSpPr>
            <a:spLocks noGrp="1"/>
          </p:cNvSpPr>
          <p:nvPr>
            <p:ph type="subTitle" idx="1"/>
          </p:nvPr>
        </p:nvSpPr>
        <p:spPr>
          <a:xfrm>
            <a:off x="2195736" y="2060848"/>
            <a:ext cx="4464496" cy="3721968"/>
          </a:xfrm>
        </p:spPr>
        <p:txBody>
          <a:bodyPr/>
          <a:lstStyle/>
          <a:p>
            <a:r>
              <a:rPr lang="en-GB" dirty="0" smtClean="0"/>
              <a:t>Syndicate Exercise</a:t>
            </a:r>
          </a:p>
          <a:p>
            <a:endParaRPr lang="en-GB" dirty="0" smtClean="0"/>
          </a:p>
          <a:p>
            <a:r>
              <a:rPr lang="en-GB" dirty="0" smtClean="0"/>
              <a:t>From the list of Do’s and Don’ts, sort them into 2 piles “Do’s” and “Don’ts” </a:t>
            </a:r>
          </a:p>
          <a:p>
            <a:r>
              <a:rPr lang="en-GB" dirty="0" smtClean="0"/>
              <a:t>and think about why they exist as they do.</a:t>
            </a:r>
          </a:p>
          <a:p>
            <a:endParaRPr lang="en-GB" dirty="0" smtClean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6019800" cy="2654300"/>
          </a:xfrm>
        </p:spPr>
        <p:txBody>
          <a:bodyPr/>
          <a:lstStyle/>
          <a:p>
            <a:r>
              <a:rPr lang="en-GB" sz="3600" b="1" smtClean="0">
                <a:latin typeface="Arial" charset="0"/>
              </a:rPr>
              <a:t>Questions….?</a:t>
            </a:r>
            <a:br>
              <a:rPr lang="en-GB" sz="3600" b="1" smtClean="0">
                <a:latin typeface="Arial" charset="0"/>
              </a:rPr>
            </a:br>
            <a:r>
              <a:rPr lang="en-GB" sz="3600" b="1" smtClean="0">
                <a:latin typeface="Arial" charset="0"/>
              </a:rPr>
              <a:t/>
            </a:r>
            <a:br>
              <a:rPr lang="en-GB" sz="3600" b="1" smtClean="0">
                <a:latin typeface="Arial" charset="0"/>
              </a:rPr>
            </a:br>
            <a:r>
              <a:rPr lang="en-GB" sz="3600" b="1" smtClean="0">
                <a:latin typeface="Arial" charset="0"/>
              </a:rPr>
              <a:t/>
            </a:r>
            <a:br>
              <a:rPr lang="en-GB" sz="3600" b="1" smtClean="0">
                <a:latin typeface="Arial" charset="0"/>
              </a:rPr>
            </a:br>
            <a:r>
              <a:rPr lang="en-GB" sz="3600" b="1" smtClean="0">
                <a:latin typeface="Arial" charset="0"/>
              </a:rPr>
              <a:t>And LUNCH…</a:t>
            </a:r>
            <a:br>
              <a:rPr lang="en-GB" sz="3600" b="1" smtClean="0">
                <a:latin typeface="Arial" charset="0"/>
              </a:rPr>
            </a:br>
            <a:endParaRPr lang="en-GB" sz="3600" b="1" smtClean="0">
              <a:latin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GB" sz="2000" smtClean="0"/>
          </a:p>
          <a:p>
            <a:pPr marL="0" indent="0"/>
            <a:endParaRPr lang="en-GB" sz="2000" smtClean="0"/>
          </a:p>
        </p:txBody>
      </p:sp>
      <p:pic>
        <p:nvPicPr>
          <p:cNvPr id="27652" name="Picture 4" descr="MCj0078622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484313"/>
            <a:ext cx="2160588" cy="3824287"/>
          </a:xfr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268413"/>
            <a:ext cx="6335712" cy="3446462"/>
          </a:xfrm>
        </p:spPr>
        <p:txBody>
          <a:bodyPr/>
          <a:lstStyle/>
          <a:p>
            <a:r>
              <a:rPr lang="en-GB" sz="4400" b="1" smtClean="0">
                <a:latin typeface="Arial" charset="0"/>
              </a:rPr>
              <a:t>Hospital &amp; Ward Routines</a:t>
            </a:r>
            <a:br>
              <a:rPr lang="en-GB" sz="4400" b="1" smtClean="0">
                <a:latin typeface="Arial" charset="0"/>
              </a:rPr>
            </a:br>
            <a:endParaRPr lang="en-GB" sz="4400" b="1" smtClean="0">
              <a:latin typeface="Arial" charset="0"/>
            </a:endParaRPr>
          </a:p>
        </p:txBody>
      </p:sp>
      <p:pic>
        <p:nvPicPr>
          <p:cNvPr id="28675" name="Picture 5" descr="DSC_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213" y="3668713"/>
            <a:ext cx="490378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Timings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1916832"/>
            <a:ext cx="6985000" cy="4320480"/>
          </a:xfrm>
        </p:spPr>
        <p:txBody>
          <a:bodyPr/>
          <a:lstStyle/>
          <a:p>
            <a:pPr marL="0" indent="0"/>
            <a:r>
              <a:rPr lang="en-GB" dirty="0" smtClean="0">
                <a:latin typeface="Arial" charset="0"/>
              </a:rPr>
              <a:t>Arrive at the hospital at least 30 minutes before the start of the ward visiting hours which are: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/>
            <a:r>
              <a:rPr lang="en-GB" dirty="0" smtClean="0">
                <a:latin typeface="Arial" charset="0"/>
              </a:rPr>
              <a:t>Monday		</a:t>
            </a:r>
            <a:r>
              <a:rPr lang="en-GB" b="1" dirty="0" smtClean="0">
                <a:solidFill>
                  <a:srgbClr val="FF0000"/>
                </a:solidFill>
                <a:latin typeface="Arial" charset="0"/>
              </a:rPr>
              <a:t>(Enter station timings)</a:t>
            </a:r>
          </a:p>
          <a:p>
            <a:pPr marL="0" indent="0"/>
            <a:r>
              <a:rPr lang="en-GB" dirty="0" smtClean="0">
                <a:latin typeface="Arial" charset="0"/>
              </a:rPr>
              <a:t>Tuesday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(Enter station timings)</a:t>
            </a:r>
          </a:p>
          <a:p>
            <a:pPr marL="0" indent="0"/>
            <a:r>
              <a:rPr lang="en-GB" dirty="0" smtClean="0">
                <a:latin typeface="Arial" charset="0"/>
              </a:rPr>
              <a:t>Wednesday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(Enter station timings)</a:t>
            </a:r>
          </a:p>
          <a:p>
            <a:pPr marL="0" indent="0"/>
            <a:r>
              <a:rPr lang="en-GB" dirty="0" smtClean="0">
                <a:latin typeface="Arial" charset="0"/>
              </a:rPr>
              <a:t>Thursday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(Enter station timings)</a:t>
            </a:r>
          </a:p>
          <a:p>
            <a:pPr marL="0" indent="0"/>
            <a:r>
              <a:rPr lang="en-GB" dirty="0" smtClean="0">
                <a:latin typeface="Arial" charset="0"/>
              </a:rPr>
              <a:t>Friday	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(Enter station timings</a:t>
            </a:r>
            <a:r>
              <a:rPr lang="en-GB" b="1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GB" dirty="0" smtClean="0">
              <a:latin typeface="Arial" charset="0"/>
            </a:endParaRPr>
          </a:p>
          <a:p>
            <a:pPr marL="0" indent="0"/>
            <a:r>
              <a:rPr lang="en-GB" dirty="0" smtClean="0">
                <a:latin typeface="Arial" charset="0"/>
              </a:rPr>
              <a:t>Saturday          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(Enter station timings)</a:t>
            </a:r>
          </a:p>
          <a:p>
            <a:pPr marL="0" indent="0"/>
            <a:r>
              <a:rPr lang="en-GB" dirty="0" smtClean="0">
                <a:latin typeface="Arial" charset="0"/>
              </a:rPr>
              <a:t>Sunday		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(Enter station timings)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/>
            <a:endParaRPr lang="en-GB" dirty="0" smtClean="0">
              <a:latin typeface="Arial" charset="0"/>
            </a:endParaRPr>
          </a:p>
        </p:txBody>
      </p:sp>
      <p:pic>
        <p:nvPicPr>
          <p:cNvPr id="29700" name="Picture 4" descr="MMj0188340000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4288" y="260648"/>
            <a:ext cx="1439863" cy="1655763"/>
          </a:xfr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82575"/>
            <a:ext cx="6781800" cy="9144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Exercise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10440987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In two groups...</a:t>
            </a:r>
          </a:p>
          <a:p>
            <a:pPr algn="just">
              <a:lnSpc>
                <a:spcPct val="90000"/>
              </a:lnSpc>
            </a:pPr>
            <a:r>
              <a:rPr lang="en-GB" sz="2000" b="1" u="sng" smtClean="0">
                <a:latin typeface="Arial" charset="0"/>
              </a:rPr>
              <a:t>Group 1</a:t>
            </a:r>
            <a:endParaRPr lang="en-GB" sz="200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Consider: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sz="2000" smtClean="0">
                <a:latin typeface="Arial" charset="0"/>
              </a:rPr>
              <a:t>What information do you believe that you would need before going</a:t>
            </a:r>
          </a:p>
          <a:p>
            <a:pPr algn="just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	on to the wards for the evening?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sz="2000" smtClean="0">
                <a:latin typeface="Arial" charset="0"/>
              </a:rPr>
              <a:t>How may this helps you and others i.e. The children, volunteers, the </a:t>
            </a:r>
          </a:p>
          <a:p>
            <a:pPr algn="just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	presenter, the siblings, parents, nursing staff and Radio Lollipop?</a:t>
            </a:r>
          </a:p>
          <a:p>
            <a:pPr algn="just"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GB" sz="2000" b="1" u="sng" smtClean="0">
                <a:latin typeface="Arial" charset="0"/>
              </a:rPr>
              <a:t>Group 2</a:t>
            </a:r>
          </a:p>
          <a:p>
            <a:pPr algn="just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Consider: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sz="2000" smtClean="0">
                <a:latin typeface="Arial" charset="0"/>
              </a:rPr>
              <a:t>After visiting the wards, what information do you believe that you</a:t>
            </a:r>
          </a:p>
          <a:p>
            <a:pPr algn="just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	would want to share as part of the de-brief?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sz="2000" smtClean="0">
                <a:latin typeface="Arial" charset="0"/>
              </a:rPr>
              <a:t>How may this helps you and others i.e. The children, volunteers, the </a:t>
            </a:r>
          </a:p>
          <a:p>
            <a:pPr algn="just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	presenter, the siblings, parents, nursing staff and Radio Lollipop?</a:t>
            </a:r>
          </a:p>
          <a:p>
            <a:pPr algn="just">
              <a:lnSpc>
                <a:spcPct val="90000"/>
              </a:lnSpc>
            </a:pPr>
            <a:endParaRPr lang="en-GB" sz="20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0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00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990600"/>
            <a:ext cx="7194550" cy="9144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Induction Programme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409825"/>
            <a:ext cx="554355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Welcome and Introductions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History of Radio Lollipop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Structure of Radio Lollipop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Safety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Radio Lollipop Routines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Management Team Roles</a:t>
            </a:r>
          </a:p>
          <a:p>
            <a:pPr>
              <a:buFontTx/>
              <a:buChar char="•"/>
            </a:pPr>
            <a:r>
              <a:rPr lang="en-GB" dirty="0" smtClean="0">
                <a:latin typeface="Arial" charset="0"/>
              </a:rPr>
              <a:t>Play and Radio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82575"/>
            <a:ext cx="6781800" cy="9144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Briefing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24025"/>
            <a:ext cx="7991475" cy="3505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All volunteers have signed in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Themes for the night, gain guidance on how to create the craft activity for the night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What phone in competition will be taking place and when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If there are any children to look out for i.e. Who maybe bored, sick or in need of extra attention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If there is anything to be concerned about i.e. Seriously sick child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Who is working with who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Who is going to work on which ward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82575"/>
            <a:ext cx="6781800" cy="9144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De- Briefing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97" y="1484784"/>
            <a:ext cx="7991475" cy="3505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What went well, celebration and magical or wow moments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What didn’t go so well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Who they have worked with age, sex, child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Who received prizes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Capture data of the number of children, age and prizes for Radio Lollipop information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Any concerns i.e. Sick children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Who the next Radio Lollipop volunteer may need to look out for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What could have be done differently to improve the service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>
                <a:latin typeface="Arial" charset="0"/>
              </a:rPr>
              <a:t>All volunteers sign out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15888"/>
            <a:ext cx="6019800" cy="914400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Arial" charset="0"/>
              </a:rPr>
              <a:t>Routines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664" y="1124744"/>
            <a:ext cx="5184576" cy="5112568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b="1" dirty="0" smtClean="0">
                <a:latin typeface="Arial" charset="0"/>
              </a:rPr>
              <a:t>Weekly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Nightly briefs and debriefs </a:t>
            </a:r>
          </a:p>
          <a:p>
            <a:pPr marL="0" indent="0">
              <a:lnSpc>
                <a:spcPct val="90000"/>
              </a:lnSpc>
            </a:pPr>
            <a:r>
              <a:rPr lang="en-GB" b="1" dirty="0" smtClean="0">
                <a:latin typeface="Arial" charset="0"/>
              </a:rPr>
              <a:t>Monthly </a:t>
            </a:r>
            <a:endParaRPr lang="en-GB" b="1" dirty="0">
              <a:latin typeface="Arial" charset="0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Management Team Meetings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New Volunteer Skills Training</a:t>
            </a:r>
          </a:p>
          <a:p>
            <a:pPr marL="0" indent="0">
              <a:lnSpc>
                <a:spcPct val="90000"/>
              </a:lnSpc>
            </a:pPr>
            <a:r>
              <a:rPr lang="en-GB" b="1" dirty="0" smtClean="0">
                <a:latin typeface="Arial" charset="0"/>
              </a:rPr>
              <a:t>Quarterly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National Reporting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Volunteer Meeting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Directors Meeting</a:t>
            </a:r>
          </a:p>
          <a:p>
            <a:pPr marL="0" indent="0">
              <a:lnSpc>
                <a:spcPct val="90000"/>
              </a:lnSpc>
            </a:pPr>
            <a:r>
              <a:rPr lang="en-GB" b="1" dirty="0" smtClean="0">
                <a:latin typeface="Arial" charset="0"/>
              </a:rPr>
              <a:t>Annual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Training Weekend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Chair &amp; Directors Meeting</a:t>
            </a:r>
          </a:p>
        </p:txBody>
      </p:sp>
      <p:pic>
        <p:nvPicPr>
          <p:cNvPr id="33796" name="Picture 15" descr="MCED00007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24328" y="3140968"/>
            <a:ext cx="1079500" cy="1030287"/>
          </a:xfrm>
          <a:noFill/>
        </p:spPr>
      </p:pic>
      <p:pic>
        <p:nvPicPr>
          <p:cNvPr id="33797" name="Picture 17" descr="MCED0005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5443538"/>
            <a:ext cx="12207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8" descr="MCj008864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980728"/>
            <a:ext cx="123031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82575"/>
            <a:ext cx="6019800" cy="914400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Arial" charset="0"/>
              </a:rPr>
              <a:t>Chairperson</a:t>
            </a:r>
            <a:endParaRPr lang="en-US" sz="4000" b="1" dirty="0" smtClean="0">
              <a:latin typeface="Arial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981200"/>
            <a:ext cx="4392612" cy="4114800"/>
          </a:xfrm>
        </p:spPr>
        <p:txBody>
          <a:bodyPr/>
          <a:lstStyle/>
          <a:p>
            <a:pPr marL="0" indent="0"/>
            <a:r>
              <a:rPr lang="en-GB" dirty="0" smtClean="0">
                <a:latin typeface="Arial" charset="0"/>
              </a:rPr>
              <a:t>Key responsibilities: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Leadership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Maintaining Standards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Progress of the station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Policies and procedures are followed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Quarterly/Annual reporting</a:t>
            </a:r>
          </a:p>
          <a:p>
            <a:pPr marL="0" indent="0">
              <a:buFontTx/>
              <a:buChar char="•"/>
            </a:pPr>
            <a:endParaRPr lang="en-GB" dirty="0" smtClean="0">
              <a:latin typeface="Arial" charset="0"/>
            </a:endParaRPr>
          </a:p>
          <a:p>
            <a:pPr marL="0" indent="0"/>
            <a:endParaRPr lang="en-US" dirty="0" smtClean="0">
              <a:latin typeface="Arial" charset="0"/>
            </a:endParaRPr>
          </a:p>
        </p:txBody>
      </p:sp>
      <p:pic>
        <p:nvPicPr>
          <p:cNvPr id="34820" name="Picture 4" descr="MCBD19669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2205038"/>
            <a:ext cx="2571750" cy="35290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Honorary Secretary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916113"/>
            <a:ext cx="4969172" cy="4114800"/>
          </a:xfrm>
        </p:spPr>
        <p:txBody>
          <a:bodyPr/>
          <a:lstStyle/>
          <a:p>
            <a:pPr marL="0" indent="0"/>
            <a:r>
              <a:rPr lang="en-GB" dirty="0" smtClean="0">
                <a:latin typeface="Arial" charset="0"/>
              </a:rPr>
              <a:t>Key responsibilities: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Ensure clear communication is  maintained for the station and outside the station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Monitoring of mail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Compilation and issue of minutes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Prepare reports</a:t>
            </a:r>
          </a:p>
          <a:p>
            <a:pPr marL="0" indent="0">
              <a:buFontTx/>
              <a:buChar char="•"/>
            </a:pPr>
            <a:endParaRPr lang="en-GB" dirty="0" smtClean="0">
              <a:latin typeface="Arial" charset="0"/>
            </a:endParaRPr>
          </a:p>
          <a:p>
            <a:pPr marL="0" indent="0"/>
            <a:endParaRPr lang="en-US" sz="2000" dirty="0" smtClean="0"/>
          </a:p>
        </p:txBody>
      </p:sp>
      <p:pic>
        <p:nvPicPr>
          <p:cNvPr id="35844" name="Picture 4" descr="MCj012991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10300" y="2204864"/>
            <a:ext cx="2933700" cy="35909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Arial" charset="0"/>
              </a:rPr>
              <a:t>Post holders Roles &amp; Responsibilities</a:t>
            </a:r>
            <a:endParaRPr lang="en-US" sz="4000" b="1" dirty="0" smtClean="0"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410420"/>
            <a:ext cx="6840538" cy="3898900"/>
          </a:xfrm>
        </p:spPr>
        <p:txBody>
          <a:bodyPr/>
          <a:lstStyle/>
          <a:p>
            <a:pPr marL="457200" indent="-457200"/>
            <a:r>
              <a:rPr lang="en-GB" dirty="0" smtClean="0">
                <a:latin typeface="Arial" charset="0"/>
              </a:rPr>
              <a:t>In groups of three or four, take a look at each</a:t>
            </a:r>
          </a:p>
          <a:p>
            <a:pPr marL="457200" indent="-457200"/>
            <a:r>
              <a:rPr lang="en-GB" dirty="0" smtClean="0">
                <a:latin typeface="Arial" charset="0"/>
              </a:rPr>
              <a:t>Post holders job description.</a:t>
            </a:r>
          </a:p>
          <a:p>
            <a:pPr marL="457200" indent="-457200"/>
            <a:endParaRPr lang="en-GB" sz="1600" dirty="0" smtClean="0">
              <a:latin typeface="Arial" charset="0"/>
            </a:endParaRPr>
          </a:p>
          <a:p>
            <a:pPr marL="457200" indent="-457200"/>
            <a:r>
              <a:rPr lang="en-GB" dirty="0" smtClean="0">
                <a:latin typeface="Arial" charset="0"/>
              </a:rPr>
              <a:t>Detail on the flipchart the following, for each post: </a:t>
            </a:r>
          </a:p>
          <a:p>
            <a:pPr marL="457200" indent="-457200"/>
            <a:endParaRPr lang="en-GB" sz="1600" dirty="0" smtClean="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dirty="0" smtClean="0">
                <a:latin typeface="Arial" charset="0"/>
              </a:rPr>
              <a:t>The purpose of the post</a:t>
            </a:r>
          </a:p>
          <a:p>
            <a:pPr marL="457200" indent="-457200">
              <a:buFontTx/>
              <a:buAutoNum type="arabicPeriod"/>
            </a:pPr>
            <a:r>
              <a:rPr lang="en-GB" dirty="0" smtClean="0">
                <a:latin typeface="Arial" charset="0"/>
              </a:rPr>
              <a:t>The key responsibilities of each post</a:t>
            </a:r>
          </a:p>
          <a:p>
            <a:pPr marL="457200" indent="-457200"/>
            <a:endParaRPr lang="en-GB" dirty="0" smtClean="0">
              <a:latin typeface="Arial" charset="0"/>
            </a:endParaRPr>
          </a:p>
          <a:p>
            <a:pPr marL="457200" indent="-457200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3BD69C-83E4-4D96-A3BC-39B3AD9442E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77341"/>
            <a:ext cx="5689600" cy="2087563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Arial" pitchFamily="34" charset="0"/>
              </a:rPr>
              <a:t>Radio Lollipop Management Team </a:t>
            </a:r>
            <a:r>
              <a:rPr lang="en-GB" sz="4400" b="1" dirty="0">
                <a:latin typeface="Arial" pitchFamily="34" charset="0"/>
              </a:rPr>
              <a:t/>
            </a:r>
            <a:br>
              <a:rPr lang="en-GB" sz="4400" b="1" dirty="0">
                <a:latin typeface="Arial" pitchFamily="34" charset="0"/>
              </a:rPr>
            </a:br>
            <a:r>
              <a:rPr lang="en-GB" sz="4400" b="1" dirty="0" smtClean="0">
                <a:solidFill>
                  <a:srgbClr val="FF0000"/>
                </a:solidFill>
                <a:latin typeface="Arial" pitchFamily="34" charset="0"/>
              </a:rPr>
              <a:t>STATION NAME 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187450" y="2563157"/>
            <a:ext cx="79565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 dirty="0">
              <a:latin typeface="Arial" pitchFamily="34" charset="0"/>
            </a:endParaRPr>
          </a:p>
          <a:p>
            <a:pPr algn="l"/>
            <a:r>
              <a:rPr lang="en-GB" sz="1800" dirty="0">
                <a:latin typeface="Arial" pitchFamily="34" charset="0"/>
              </a:rPr>
              <a:t>Honorary Chairperson			</a:t>
            </a: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</a:rPr>
              <a:t>(Name)</a:t>
            </a:r>
            <a:endParaRPr lang="en-GB" sz="1800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</a:rPr>
              <a:t>Honorary </a:t>
            </a:r>
            <a:r>
              <a:rPr lang="en-GB" sz="1800" dirty="0">
                <a:latin typeface="Arial" pitchFamily="34" charset="0"/>
              </a:rPr>
              <a:t>Secretary		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(Name)</a:t>
            </a:r>
          </a:p>
          <a:p>
            <a:r>
              <a:rPr lang="en-GB" sz="1800" dirty="0" smtClean="0">
                <a:latin typeface="Arial" pitchFamily="34" charset="0"/>
              </a:rPr>
              <a:t>Honorary </a:t>
            </a:r>
            <a:r>
              <a:rPr lang="en-GB" sz="1800" dirty="0">
                <a:latin typeface="Arial" pitchFamily="34" charset="0"/>
              </a:rPr>
              <a:t>Treasurer		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(Name)</a:t>
            </a:r>
          </a:p>
          <a:p>
            <a:r>
              <a:rPr lang="en-GB" sz="1800" dirty="0" smtClean="0">
                <a:latin typeface="Arial" pitchFamily="34" charset="0"/>
              </a:rPr>
              <a:t>Honorary </a:t>
            </a:r>
            <a:r>
              <a:rPr lang="en-GB" sz="1800" dirty="0">
                <a:latin typeface="Arial" pitchFamily="34" charset="0"/>
              </a:rPr>
              <a:t>Play Co-ordinator 	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</a:t>
            </a: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en-GB" sz="1800" dirty="0">
              <a:latin typeface="Arial" pitchFamily="34" charset="0"/>
            </a:endParaRPr>
          </a:p>
          <a:p>
            <a:r>
              <a:rPr lang="en-GB" sz="1800" dirty="0">
                <a:latin typeface="Arial" pitchFamily="34" charset="0"/>
              </a:rPr>
              <a:t>Honorary Programme Co-ordinator	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(Name)</a:t>
            </a:r>
          </a:p>
          <a:p>
            <a:r>
              <a:rPr lang="en-GB" sz="1800" dirty="0" smtClean="0">
                <a:latin typeface="Arial" pitchFamily="34" charset="0"/>
              </a:rPr>
              <a:t>Honorary </a:t>
            </a:r>
            <a:r>
              <a:rPr lang="en-GB" sz="1800" dirty="0">
                <a:latin typeface="Arial" pitchFamily="34" charset="0"/>
              </a:rPr>
              <a:t>Volunteer Co-ordinator 	</a:t>
            </a:r>
            <a:r>
              <a:rPr lang="en-GB" sz="1800" dirty="0" smtClean="0">
                <a:latin typeface="Arial" pitchFamily="34" charset="0"/>
              </a:rPr>
              <a:t>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(Name)</a:t>
            </a:r>
          </a:p>
          <a:p>
            <a:r>
              <a:rPr lang="en-GB" sz="1800" dirty="0" smtClean="0">
                <a:latin typeface="Arial" pitchFamily="34" charset="0"/>
              </a:rPr>
              <a:t>Honorary </a:t>
            </a:r>
            <a:r>
              <a:rPr lang="en-GB" sz="1800" dirty="0">
                <a:latin typeface="Arial" pitchFamily="34" charset="0"/>
              </a:rPr>
              <a:t>Fundraiser		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(Name)</a:t>
            </a:r>
          </a:p>
          <a:p>
            <a:r>
              <a:rPr lang="en-GB" sz="1800" dirty="0" smtClean="0">
                <a:latin typeface="Arial" pitchFamily="34" charset="0"/>
              </a:rPr>
              <a:t>Honorary </a:t>
            </a:r>
            <a:r>
              <a:rPr lang="en-GB" sz="1800" dirty="0">
                <a:latin typeface="Arial" pitchFamily="34" charset="0"/>
              </a:rPr>
              <a:t>Press &amp; PR Co-ordinator	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(Name)</a:t>
            </a:r>
          </a:p>
          <a:p>
            <a:r>
              <a:rPr lang="en-GB" sz="1800" dirty="0" smtClean="0">
                <a:latin typeface="Arial" pitchFamily="34" charset="0"/>
              </a:rPr>
              <a:t>Honorary Engineer			</a:t>
            </a:r>
            <a:r>
              <a:rPr lang="en-GB" sz="1800" b="1" dirty="0">
                <a:solidFill>
                  <a:srgbClr val="FF0000"/>
                </a:solidFill>
                <a:latin typeface="Arial" pitchFamily="34" charset="0"/>
              </a:rPr>
              <a:t>(Name)</a:t>
            </a:r>
          </a:p>
          <a:p>
            <a:pPr algn="l"/>
            <a:endParaRPr lang="en-GB" sz="1800" dirty="0">
              <a:latin typeface="Arial" pitchFamily="34" charset="0"/>
            </a:endParaRPr>
          </a:p>
        </p:txBody>
      </p:sp>
      <p:pic>
        <p:nvPicPr>
          <p:cNvPr id="15365" name="Picture 4" descr="MCj0078837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052513"/>
            <a:ext cx="2160587" cy="14398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191000"/>
          </a:xfrm>
        </p:spPr>
        <p:txBody>
          <a:bodyPr/>
          <a:lstStyle/>
          <a:p>
            <a:pPr algn="ctr"/>
            <a:r>
              <a:rPr lang="en-GB" sz="4800" b="1" smtClean="0">
                <a:latin typeface="Arial" charset="0"/>
              </a:rPr>
              <a:t>The Magic of Radio &amp; Play</a:t>
            </a:r>
          </a:p>
        </p:txBody>
      </p:sp>
      <p:pic>
        <p:nvPicPr>
          <p:cNvPr id="38915" name="Picture 3" descr="DSC_0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1650"/>
            <a:ext cx="5867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82575"/>
            <a:ext cx="6781800" cy="914400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Exercise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272338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In groups create a theme for use on the wards, the following 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things need to be considered: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Activities to suit the following age groups (boys and girls)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 smtClean="0">
                <a:latin typeface="Arial" charset="0"/>
              </a:rPr>
              <a:t>0-5 years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 smtClean="0">
                <a:latin typeface="Arial" charset="0"/>
              </a:rPr>
              <a:t>6-11 years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 smtClean="0">
                <a:latin typeface="Arial" charset="0"/>
              </a:rPr>
              <a:t>12+ years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Music to be played to support the theme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2 phone in competitions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What prizes maybe aligned to the theme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You have 30 minutes to come up with your theme and to 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latin typeface="Arial" charset="0"/>
              </a:rPr>
              <a:t>present to the rest of the group.</a:t>
            </a:r>
          </a:p>
          <a:p>
            <a:pPr algn="just"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0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</p:txBody>
      </p:sp>
      <p:pic>
        <p:nvPicPr>
          <p:cNvPr id="39940" name="Picture 15" descr="MCED0000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445125"/>
            <a:ext cx="10810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6019800" cy="2654300"/>
          </a:xfrm>
        </p:spPr>
        <p:txBody>
          <a:bodyPr/>
          <a:lstStyle/>
          <a:p>
            <a:r>
              <a:rPr lang="en-GB" sz="4000" b="1" smtClean="0">
                <a:latin typeface="Arial" charset="0"/>
              </a:rPr>
              <a:t>Questions….?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GB" sz="2000" smtClean="0"/>
          </a:p>
          <a:p>
            <a:pPr marL="0" indent="0"/>
            <a:endParaRPr lang="en-GB" sz="2000" smtClean="0"/>
          </a:p>
        </p:txBody>
      </p:sp>
      <p:pic>
        <p:nvPicPr>
          <p:cNvPr id="41988" name="Picture 4" descr="MCj0078622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484313"/>
            <a:ext cx="2160588" cy="3824287"/>
          </a:xfr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Introductions…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1981200"/>
            <a:ext cx="6337300" cy="4114800"/>
          </a:xfrm>
        </p:spPr>
        <p:txBody>
          <a:bodyPr/>
          <a:lstStyle/>
          <a:p>
            <a:pPr marL="0" indent="0"/>
            <a:r>
              <a:rPr lang="en-GB" dirty="0" smtClean="0">
                <a:latin typeface="Arial" charset="0"/>
              </a:rPr>
              <a:t>Introduce yourself to the person next to you.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/>
            <a:r>
              <a:rPr lang="en-GB" dirty="0" smtClean="0">
                <a:latin typeface="Arial" charset="0"/>
              </a:rPr>
              <a:t>Find out: 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Their name 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What they do outside Radio Lollipop? 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 Why they joined Radio Lollipop?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/>
            <a:r>
              <a:rPr lang="en-GB" dirty="0" smtClean="0">
                <a:latin typeface="Arial" charset="0"/>
              </a:rPr>
              <a:t>Then introduce your partner to the rest of the team.</a:t>
            </a:r>
          </a:p>
          <a:p>
            <a:pPr marL="0" indent="0">
              <a:buFontTx/>
              <a:buChar char="•"/>
            </a:pPr>
            <a:endParaRPr lang="en-US" dirty="0" smtClean="0">
              <a:latin typeface="Arial" charset="0"/>
            </a:endParaRPr>
          </a:p>
        </p:txBody>
      </p:sp>
      <p:pic>
        <p:nvPicPr>
          <p:cNvPr id="5124" name="Picture 12" descr="MCBD0670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187483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989138"/>
            <a:ext cx="5538788" cy="1563687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/>
            </a:r>
            <a:br>
              <a:rPr lang="en-GB" sz="4000" b="1" smtClean="0">
                <a:latin typeface="Arial" charset="0"/>
              </a:rPr>
            </a:br>
            <a:r>
              <a:rPr lang="en-GB" sz="4000" b="1" smtClean="0">
                <a:latin typeface="Arial" charset="0"/>
              </a:rPr>
              <a:t/>
            </a:r>
            <a:br>
              <a:rPr lang="en-GB" sz="4000" b="1" smtClean="0">
                <a:latin typeface="Arial" charset="0"/>
              </a:rPr>
            </a:br>
            <a:r>
              <a:rPr lang="en-GB" sz="4000" b="1" smtClean="0">
                <a:latin typeface="Arial" charset="0"/>
              </a:rPr>
              <a:t>Thank you </a:t>
            </a:r>
            <a:br>
              <a:rPr lang="en-GB" sz="4000" b="1" smtClean="0">
                <a:latin typeface="Arial" charset="0"/>
              </a:rPr>
            </a:br>
            <a:r>
              <a:rPr lang="en-GB" sz="4000" b="1" smtClean="0">
                <a:latin typeface="Arial" charset="0"/>
              </a:rPr>
              <a:t>and </a:t>
            </a:r>
            <a:br>
              <a:rPr lang="en-GB" sz="4000" b="1" smtClean="0">
                <a:latin typeface="Arial" charset="0"/>
              </a:rPr>
            </a:br>
            <a:r>
              <a:rPr lang="en-GB" sz="4000" b="1" smtClean="0">
                <a:latin typeface="Arial" charset="0"/>
              </a:rPr>
              <a:t>See you soon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816100" y="4221163"/>
            <a:ext cx="548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A Brief History of Radio Lollipop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981200"/>
            <a:ext cx="5881688" cy="4114800"/>
          </a:xfrm>
        </p:spPr>
        <p:txBody>
          <a:bodyPr/>
          <a:lstStyle/>
          <a:p>
            <a:pPr marL="0" indent="0">
              <a:buFontTx/>
              <a:buChar char="•"/>
            </a:pPr>
            <a:endParaRPr lang="en-GB" dirty="0" smtClean="0">
              <a:latin typeface="Arial" charset="0"/>
            </a:endParaRP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Born in 1978, Queen Mary’s Hospital for Children in Carshalton.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>
              <a:buFontTx/>
              <a:buChar char="•"/>
            </a:pPr>
            <a:endParaRPr lang="en-GB" dirty="0" smtClean="0">
              <a:latin typeface="Arial" charset="0"/>
            </a:endParaRPr>
          </a:p>
        </p:txBody>
      </p:sp>
      <p:pic>
        <p:nvPicPr>
          <p:cNvPr id="8196" name="Picture 1028" descr="MCj008919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12875"/>
            <a:ext cx="1784350" cy="1784350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1188" y="1773238"/>
            <a:ext cx="5256212" cy="337502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Arial" charset="0"/>
              </a:rPr>
              <a:t>Message from Hedley in film to be inserted here.</a:t>
            </a:r>
            <a:endParaRPr lang="en-US" sz="4000" b="1" dirty="0" smtClean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A Brief History of Radio Lollipop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981200"/>
            <a:ext cx="5881688" cy="4114800"/>
          </a:xfrm>
        </p:spPr>
        <p:txBody>
          <a:bodyPr/>
          <a:lstStyle/>
          <a:p>
            <a:pPr marL="0" indent="0">
              <a:buFontTx/>
              <a:buChar char="•"/>
            </a:pPr>
            <a:endParaRPr lang="en-GB" dirty="0" smtClean="0">
              <a:latin typeface="Arial" charset="0"/>
            </a:endParaRP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Born in 1978, Queen Mary’s Hospital for Children in Carshalton.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5</a:t>
            </a:r>
            <a:r>
              <a:rPr lang="en-GB" baseline="30000" dirty="0" smtClean="0">
                <a:latin typeface="Arial" charset="0"/>
              </a:rPr>
              <a:t>th</a:t>
            </a:r>
            <a:r>
              <a:rPr lang="en-GB" dirty="0" smtClean="0">
                <a:latin typeface="Arial" charset="0"/>
              </a:rPr>
              <a:t> May 1979, first Radio Lollipop went live.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1985 International expansion to Perth in Western Australia – Princess Margaret Hospital for Children.</a:t>
            </a:r>
          </a:p>
          <a:p>
            <a:pPr marL="0" indent="0">
              <a:buFontTx/>
              <a:buChar char="•"/>
            </a:pPr>
            <a:r>
              <a:rPr lang="en-GB" dirty="0" smtClean="0">
                <a:latin typeface="Arial" charset="0"/>
              </a:rPr>
              <a:t>It has grown from strength to strength with the hard work of all its volunteers.</a:t>
            </a:r>
          </a:p>
          <a:p>
            <a:pPr marL="0" indent="0"/>
            <a:endParaRPr lang="en-GB" dirty="0" smtClean="0">
              <a:latin typeface="Arial" charset="0"/>
            </a:endParaRPr>
          </a:p>
          <a:p>
            <a:pPr marL="0" indent="0">
              <a:buFontTx/>
              <a:buChar char="•"/>
            </a:pPr>
            <a:endParaRPr lang="en-GB" dirty="0" smtClean="0">
              <a:latin typeface="Arial" charset="0"/>
            </a:endParaRPr>
          </a:p>
        </p:txBody>
      </p:sp>
      <p:pic>
        <p:nvPicPr>
          <p:cNvPr id="8196" name="Picture 1028" descr="MCj008919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12875"/>
            <a:ext cx="1784350" cy="1784350"/>
          </a:xfrm>
          <a:noFill/>
        </p:spPr>
      </p:pic>
    </p:spTree>
    <p:extLst>
      <p:ext uri="{BB962C8B-B14F-4D97-AF65-F5344CB8AC3E}">
        <p14:creationId xmlns:p14="http://schemas.microsoft.com/office/powerpoint/2010/main" val="4201378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052513"/>
            <a:ext cx="7189787" cy="1296987"/>
          </a:xfrm>
        </p:spPr>
        <p:txBody>
          <a:bodyPr/>
          <a:lstStyle/>
          <a:p>
            <a:pPr algn="ctr"/>
            <a:r>
              <a:rPr lang="en-GB" sz="3600" b="1" smtClean="0">
                <a:latin typeface="Arial" charset="0"/>
              </a:rPr>
              <a:t>Radio Lollipop’s Statement of Corporate Purpose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79475" y="2082800"/>
            <a:ext cx="714851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endParaRPr lang="en-GB" sz="400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4000">
                <a:latin typeface="Arial" charset="0"/>
              </a:rPr>
              <a:t>Volunteers providing care, comfort, play and entertainment for children &amp; young people</a:t>
            </a:r>
          </a:p>
          <a:p>
            <a:pPr algn="ctr"/>
            <a:endParaRPr lang="en-US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1188" y="1773238"/>
            <a:ext cx="5256212" cy="3375025"/>
          </a:xfrm>
        </p:spPr>
        <p:txBody>
          <a:bodyPr/>
          <a:lstStyle/>
          <a:p>
            <a:pPr algn="ctr"/>
            <a:r>
              <a:rPr lang="en-GB" sz="4000" b="1" smtClean="0">
                <a:latin typeface="Arial" charset="0"/>
              </a:rPr>
              <a:t>The Structure of </a:t>
            </a:r>
            <a:br>
              <a:rPr lang="en-GB" sz="4000" b="1" smtClean="0">
                <a:latin typeface="Arial" charset="0"/>
              </a:rPr>
            </a:br>
            <a:r>
              <a:rPr lang="en-GB" sz="4000" b="1" smtClean="0">
                <a:latin typeface="Arial" charset="0"/>
              </a:rPr>
              <a:t>Radio Lollipop</a:t>
            </a:r>
            <a:endParaRPr lang="en-US" sz="4000" b="1" smtClean="0">
              <a:latin typeface="Arial" charset="0"/>
            </a:endParaRPr>
          </a:p>
        </p:txBody>
      </p:sp>
      <p:pic>
        <p:nvPicPr>
          <p:cNvPr id="10243" name="Picture 2060" descr="MCj007874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1773238"/>
            <a:ext cx="1006475" cy="4114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Kabel Heavy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9):*Microsoft Office 98:Templates:Blank Presentation</Template>
  <TotalTime>3988</TotalTime>
  <Words>1570</Words>
  <Application>Microsoft Macintosh PowerPoint</Application>
  <PresentationFormat>On-screen Show (4:3)</PresentationFormat>
  <Paragraphs>345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 Presentation</vt:lpstr>
      <vt:lpstr>Radio Lollipop’s Statement of Corporate Purpose</vt:lpstr>
      <vt:lpstr> Housekeeping </vt:lpstr>
      <vt:lpstr>Induction Programme</vt:lpstr>
      <vt:lpstr>Introductions…</vt:lpstr>
      <vt:lpstr>A Brief History of Radio Lollipop</vt:lpstr>
      <vt:lpstr>Message from Hedley in film to be inserted here.</vt:lpstr>
      <vt:lpstr>A Brief History of Radio Lollipop</vt:lpstr>
      <vt:lpstr>Radio Lollipop’s Statement of Corporate Purpose</vt:lpstr>
      <vt:lpstr>The Structure of  Radio Lollipop</vt:lpstr>
      <vt:lpstr> Making a Difference</vt:lpstr>
      <vt:lpstr>Radio Lollipop Station Management Team</vt:lpstr>
      <vt:lpstr>National Support Team/Project Managers</vt:lpstr>
      <vt:lpstr>Radio Lollipop (UK) Board of Directors</vt:lpstr>
      <vt:lpstr>Radio Lollipop (International)</vt:lpstr>
      <vt:lpstr>Registered Office</vt:lpstr>
      <vt:lpstr>Radio Lollipop and Hospitals</vt:lpstr>
      <vt:lpstr>Exercise</vt:lpstr>
      <vt:lpstr>Exercise</vt:lpstr>
      <vt:lpstr>Safety for the Children</vt:lpstr>
      <vt:lpstr>Safety for Radio Lollipop</vt:lpstr>
      <vt:lpstr>Radio Lollipop Uniform</vt:lpstr>
      <vt:lpstr>Safety for Us</vt:lpstr>
      <vt:lpstr>Toilet Visits</vt:lpstr>
      <vt:lpstr>Dealing with terminally ill children</vt:lpstr>
      <vt:lpstr>Do’s and Don’ts</vt:lpstr>
      <vt:lpstr>Questions….?   And LUNCH… </vt:lpstr>
      <vt:lpstr>Hospital &amp; Ward Routines </vt:lpstr>
      <vt:lpstr>Timings</vt:lpstr>
      <vt:lpstr>Exercise</vt:lpstr>
      <vt:lpstr>Briefing</vt:lpstr>
      <vt:lpstr>De- Briefing</vt:lpstr>
      <vt:lpstr>Routines</vt:lpstr>
      <vt:lpstr>Chairperson</vt:lpstr>
      <vt:lpstr>Honorary Secretary</vt:lpstr>
      <vt:lpstr>Post holders Roles &amp; Responsibilities</vt:lpstr>
      <vt:lpstr>Radio Lollipop Management Team  STATION NAME </vt:lpstr>
      <vt:lpstr>The Magic of Radio &amp; Play</vt:lpstr>
      <vt:lpstr>Exercise</vt:lpstr>
      <vt:lpstr>Questions….?</vt:lpstr>
      <vt:lpstr>  Thank you  and  See you soon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Night 150503</dc:title>
  <dc:creator>Kevin J Breen</dc:creator>
  <cp:keywords>Induction</cp:keywords>
  <cp:lastModifiedBy>Sally Prescott</cp:lastModifiedBy>
  <cp:revision>279</cp:revision>
  <dcterms:created xsi:type="dcterms:W3CDTF">2003-03-21T15:22:07Z</dcterms:created>
  <dcterms:modified xsi:type="dcterms:W3CDTF">2019-05-27T18:20:19Z</dcterms:modified>
</cp:coreProperties>
</file>